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77" d="100"/>
          <a:sy n="77" d="100"/>
        </p:scale>
        <p:origin x="-960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ECD3D-F9B5-4145-A96B-758D3ACE7229}" type="datetimeFigureOut">
              <a:rPr lang="zh-TW" altLang="en-US" smtClean="0"/>
              <a:pPr/>
              <a:t>2013/2/28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D3A6D-1EF9-4C12-A28A-856B13E24E6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flickr.com/photos/93614283@N00/975321008/" TargetMode="Externa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sea.net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1115616" y="1628800"/>
            <a:ext cx="26898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6000" dirty="0" smtClean="0">
                <a:solidFill>
                  <a:srgbClr val="7030A0"/>
                </a:solidFill>
                <a:latin typeface="AR Roman2 Ultra" pitchFamily="34" charset="0"/>
              </a:rPr>
              <a:t>2013</a:t>
            </a:r>
            <a:endParaRPr lang="zh-TW" altLang="zh-TW" sz="6000" dirty="0">
              <a:solidFill>
                <a:srgbClr val="7030A0"/>
              </a:solidFill>
              <a:latin typeface="AR Roman2 Ultra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07904" y="1772816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4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澎湖自助旅行講座</a:t>
            </a:r>
            <a:endParaRPr lang="zh-TW" altLang="en-US" sz="44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27784" y="2780928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澎湖，其實就是一片海洋</a:t>
            </a:r>
          </a:p>
        </p:txBody>
      </p:sp>
      <p:sp>
        <p:nvSpPr>
          <p:cNvPr id="8" name="矩形 7"/>
          <p:cNvSpPr/>
          <p:nvPr/>
        </p:nvSpPr>
        <p:spPr>
          <a:xfrm>
            <a:off x="1259632" y="3717032"/>
            <a:ext cx="64087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主辦：沿著菊島旅行</a:t>
            </a:r>
          </a:p>
          <a:p>
            <a:pPr>
              <a:lnSpc>
                <a:spcPts val="3000"/>
              </a:lnSpc>
            </a:pP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協辦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000"/>
              </a:lnSpc>
            </a:pP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台北澎湖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同鄉會、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台中澎湖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同鄉會、高雄澎湖同鄉會</a:t>
            </a:r>
          </a:p>
          <a:p>
            <a:pPr>
              <a:lnSpc>
                <a:spcPts val="3000"/>
              </a:lnSpc>
            </a:pP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場次：高雄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3/2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、台中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3/3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、台北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3/9</a:t>
            </a:r>
            <a:endParaRPr lang="zh-TW" altLang="zh-TW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2564904"/>
            <a:ext cx="1512168" cy="226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556792"/>
            <a:ext cx="16229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前言：</a:t>
            </a:r>
          </a:p>
        </p:txBody>
      </p:sp>
      <p:sp>
        <p:nvSpPr>
          <p:cNvPr id="10" name="矩形 9"/>
          <p:cNvSpPr/>
          <p:nvPr/>
        </p:nvSpPr>
        <p:spPr>
          <a:xfrm>
            <a:off x="1187624" y="1916832"/>
            <a:ext cx="6840760" cy="362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跳港的記憶，離開的美好</a:t>
            </a:r>
          </a:p>
          <a:p>
            <a:pPr>
              <a:lnSpc>
                <a:spcPts val="4000"/>
              </a:lnSpc>
            </a:pP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沿著菊島旅行</a:t>
            </a: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VS 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沿著</a:t>
            </a: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7-11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旅行</a:t>
            </a:r>
          </a:p>
          <a:p>
            <a:pPr>
              <a:lnSpc>
                <a:spcPts val="4000"/>
              </a:lnSpc>
            </a:pP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緩慢馬克杯的哲學</a:t>
            </a:r>
          </a:p>
          <a:p>
            <a:pPr>
              <a:lnSpc>
                <a:spcPts val="4000"/>
              </a:lnSpc>
            </a:pP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澎湖給得出什麼</a:t>
            </a: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VS 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行程給出怎樣的澎湖？</a:t>
            </a:r>
          </a:p>
          <a:p>
            <a:pPr>
              <a:lnSpc>
                <a:spcPts val="4000"/>
              </a:lnSpc>
            </a:pP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世界看澎湖：</a:t>
            </a:r>
          </a:p>
          <a:p>
            <a:pPr>
              <a:lnSpc>
                <a:spcPts val="4000"/>
              </a:lnSpc>
            </a:pP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2011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寂寞星球雜誌推薦澎湖為世界</a:t>
            </a: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大神秘島嶼</a:t>
            </a:r>
          </a:p>
          <a:p>
            <a:pPr>
              <a:lnSpc>
                <a:spcPts val="4000"/>
              </a:lnSpc>
            </a:pPr>
            <a:r>
              <a:rPr lang="en-US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zh-TW" sz="23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年澎湖加入世界最美麗海灣組織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1340768"/>
            <a:ext cx="1944216" cy="325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3568" y="3356992"/>
            <a:ext cx="3528392" cy="295232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4903876" y="3356992"/>
            <a:ext cx="3772580" cy="295232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556792"/>
            <a:ext cx="2664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澎湖行程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字箴言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83568" y="2060848"/>
            <a:ext cx="7956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32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緩慢優先，小島</a:t>
            </a:r>
            <a:r>
              <a:rPr lang="zh-TW" altLang="zh-TW" sz="32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最大、晨昏</a:t>
            </a:r>
            <a:r>
              <a:rPr lang="zh-TW" altLang="zh-TW" sz="32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抓緊、多多聊天</a:t>
            </a:r>
          </a:p>
        </p:txBody>
      </p:sp>
      <p:sp>
        <p:nvSpPr>
          <p:cNvPr id="6" name="矩形 5"/>
          <p:cNvSpPr/>
          <p:nvPr/>
        </p:nvSpPr>
        <p:spPr>
          <a:xfrm>
            <a:off x="611560" y="2869809"/>
            <a:ext cx="45365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澎湖自助旅行自我檢視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程序：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83568" y="3356992"/>
            <a:ext cx="418577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機票在手，澎湖有我</a:t>
            </a:r>
          </a:p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澎湖</a:t>
            </a: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大旅遊路線熟悉了嗎</a:t>
            </a:r>
          </a:p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景點空間位置熟悉度</a:t>
            </a:r>
          </a:p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旅費配置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endParaRPr lang="en-US" altLang="zh-TW" b="1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000"/>
              </a:lnSpc>
            </a:pPr>
            <a:r>
              <a:rPr lang="zh-TW" altLang="en-US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交通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、住宿、活動、美食購物</a:t>
            </a:r>
          </a:p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住宿選擇有學問</a:t>
            </a:r>
          </a:p>
          <a:p>
            <a:pPr>
              <a:lnSpc>
                <a:spcPts val="3000"/>
              </a:lnSpc>
            </a:pP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天數與行程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取捨</a:t>
            </a:r>
            <a:endParaRPr lang="zh-TW" altLang="zh-TW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958230" y="3356992"/>
            <a:ext cx="418577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潮汐時間掌握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加油站位置與時間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防曬戰鬥計畫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代辦、住宿聯繫電話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11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駕照、身份證、健保卡、提款卡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多一套保暖衣物</a:t>
            </a:r>
          </a:p>
          <a:p>
            <a:pPr>
              <a:lnSpc>
                <a:spcPts val="3000"/>
              </a:lnSpc>
            </a:pPr>
            <a:r>
              <a:rPr lang="en-US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13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暈船防護計畫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556792"/>
            <a:ext cx="2664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住宿選擇訣竅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55576" y="2060848"/>
            <a:ext cx="7272808" cy="3629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分配</a:t>
            </a:r>
            <a:r>
              <a:rPr lang="zh-TW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住宿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點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</a:p>
          <a:p>
            <a:pPr>
              <a:lnSpc>
                <a:spcPts val="3500"/>
              </a:lnSpc>
            </a:pPr>
            <a:r>
              <a:rPr lang="zh-TW" altLang="zh-TW" sz="2000" dirty="0" smtClean="0">
                <a:latin typeface="微軟正黑體" pitchFamily="34" charset="-120"/>
                <a:ea typeface="微軟正黑體" pitchFamily="34" charset="-120"/>
              </a:rPr>
              <a:t>住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幾間？住幾天？</a:t>
            </a:r>
          </a:p>
          <a:p>
            <a:pPr>
              <a:lnSpc>
                <a:spcPts val="3500"/>
              </a:lnSpc>
            </a:pPr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住宿類型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</a:p>
          <a:p>
            <a:pPr>
              <a:lnSpc>
                <a:spcPts val="3500"/>
              </a:lnSpc>
            </a:pPr>
            <a:r>
              <a:rPr lang="zh-TW" altLang="zh-TW" sz="2000" dirty="0" smtClean="0">
                <a:latin typeface="微軟正黑體" pitchFamily="34" charset="-120"/>
                <a:ea typeface="微軟正黑體" pitchFamily="34" charset="-120"/>
              </a:rPr>
              <a:t>海景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型、藝術設計型、異國風情型、親切民宅型、克難型</a:t>
            </a:r>
          </a:p>
          <a:p>
            <a:pPr>
              <a:lnSpc>
                <a:spcPts val="3500"/>
              </a:lnSpc>
            </a:pP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區</a:t>
            </a:r>
            <a:r>
              <a:rPr lang="zh-TW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選擇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en-US" altLang="zh-TW" sz="2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500"/>
              </a:lnSpc>
            </a:pPr>
            <a:r>
              <a:rPr lang="zh-TW" altLang="zh-TW" sz="2000" dirty="0" smtClean="0">
                <a:latin typeface="微軟正黑體" pitchFamily="34" charset="-120"/>
                <a:ea typeface="微軟正黑體" pitchFamily="34" charset="-120"/>
              </a:rPr>
              <a:t>市區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機能、郊區寧靜</a:t>
            </a:r>
          </a:p>
          <a:p>
            <a:pPr>
              <a:lnSpc>
                <a:spcPts val="3500"/>
              </a:lnSpc>
            </a:pP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遊程</a:t>
            </a:r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搭配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en-US" altLang="zh-TW" sz="2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500"/>
              </a:lnSpc>
            </a:pPr>
            <a:r>
              <a:rPr lang="zh-TW" altLang="zh-TW" sz="2000" dirty="0" smtClean="0">
                <a:latin typeface="微軟正黑體" pitchFamily="34" charset="-120"/>
                <a:ea typeface="微軟正黑體" pitchFamily="34" charset="-120"/>
              </a:rPr>
              <a:t>隔日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往北海、隔日往南海、隔日本島行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068960"/>
            <a:ext cx="2347551" cy="280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268760"/>
            <a:ext cx="2664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七大旅遊路線全搜秘：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755576" y="1772816"/>
          <a:ext cx="7776864" cy="4582326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272273"/>
                <a:gridCol w="2845875"/>
                <a:gridCol w="3658716"/>
              </a:tblGrid>
              <a:tr h="327309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路線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賞玩重點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特別推薦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309236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馬公市區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逛街採購、美食、古蹟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：觀音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亭、中央街、中正路、菊島之星</a:t>
                      </a:r>
                    </a:p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生活博物館、草席尾夕陽、天南鎖鑰、石韞文石館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南環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沙灘、漁村、水上運動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山水沙灘、風櫃海岸</a:t>
                      </a:r>
                    </a:p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風櫃無名港、山水鎖港濱海公路、船屋民宿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湖西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草原、日出、沙灘、踏浪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隘門沙灘、奎壁山</a:t>
                      </a:r>
                    </a:p>
                    <a:p>
                      <a:pPr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後灣沙灘、果葉灰窯、青螺沙嘴、林投沙灘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北海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沙灘、石滬、玄武岩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alt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：吉貝沙嘴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alt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：目斗嶼、吉貝後山石滬群、吉貝觀音寺貝殼花園</a:t>
                      </a:r>
                      <a:endParaRPr lang="zh-TW" altLang="zh-TW" sz="1800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827584" y="1484784"/>
          <a:ext cx="7776864" cy="504056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272274"/>
                <a:gridCol w="2845875"/>
                <a:gridCol w="3658715"/>
              </a:tblGrid>
              <a:tr h="32043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路線</a:t>
                      </a:r>
                    </a:p>
                  </a:txBody>
                  <a:tcPr marL="54429" marR="54429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賞玩重點</a:t>
                      </a:r>
                    </a:p>
                  </a:txBody>
                  <a:tcPr marL="54429" marR="54429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特別推薦</a:t>
                      </a:r>
                    </a:p>
                  </a:txBody>
                  <a:tcPr marL="54429" marR="54429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34556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北環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沙灘、玄武岩、古蹟聚落、海岸風光、傳統漁村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二崁聚落、小門鯨魚洞、西嶼燈塔、跨海大橋、西台古堡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後寮沙灘、燭台四景、紫菜礁、三仙塔、西嶼濱海公路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134556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東海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休閒漁業、玄武岩、傳統漁村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夜釣小管、鳥嶼、元貝休閒漁業、澎澎灘水上活動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元貝後山、雞善等無人島、澎澎灘賞鳥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202899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南海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玄武岩、沙灘、無人島、草原、浮潛、海釣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重要景點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：雙心石滬、網垵口沙灘、石獅、天台山、小台灣、七美臥牛浮潛、將軍浮潛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7030A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私秘推薦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：望安土地公港、望安七大沙灘、東吉、西吉、東嶼坪、花嶼等、望安長塭仔浮潛</a:t>
                      </a:r>
                    </a:p>
                  </a:txBody>
                  <a:tcPr marL="54429" marR="54429" marT="0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268760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澎湖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大不可錯過（沿菊推薦）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755576" y="1772816"/>
          <a:ext cx="7776864" cy="4464497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439678"/>
                <a:gridCol w="6337186"/>
              </a:tblGrid>
              <a:tr h="392973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推薦玩法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2973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古厝聚落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望安花宅、西嶼合界、湖西許家、湖西南寮</a:t>
                      </a:r>
                    </a:p>
                  </a:txBody>
                  <a:tcPr marL="68580" marR="68580" marT="0" marB="0" anchor="ctr"/>
                </a:tc>
              </a:tr>
              <a:tr h="392973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潮間帶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東海休閒漁業套裝活動、奎壁山、望安布袋港、岐頭親水公園</a:t>
                      </a:r>
                    </a:p>
                  </a:txBody>
                  <a:tcPr marL="68580" marR="68580" marT="0" marB="0" anchor="ctr"/>
                </a:tc>
              </a:tr>
              <a:tr h="819492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沙灘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時裡沙灘、林投沙灘、山水沙灘、後灣沙灘、後寮沙灘、望安七大沙灘、東嶼坪沙灘、吉貝沙嘴</a:t>
                      </a:r>
                    </a:p>
                  </a:txBody>
                  <a:tcPr marL="68580" marR="68580" marT="0" marB="0" anchor="ctr"/>
                </a:tc>
              </a:tr>
              <a:tr h="819492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玄武岩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七美東海岸、大果葉柱狀玄武岩、池西岩瀑、桶盤、東海與南海小島</a:t>
                      </a:r>
                    </a:p>
                  </a:txBody>
                  <a:tcPr marL="68580" marR="68580" marT="0" marB="0" anchor="ctr"/>
                </a:tc>
              </a:tr>
              <a:tr h="392973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漁村風情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內垵、外垵、時裡、竹灣造船廠、赤崁、七美南滬港、鎖港</a:t>
                      </a:r>
                    </a:p>
                  </a:txBody>
                  <a:tcPr marL="68580" marR="68580" marT="0" marB="0" anchor="ctr"/>
                </a:tc>
              </a:tr>
              <a:tr h="1253621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菜宅與瓜果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沙港菜宅、南寮菜宅、小門菜宅、果葉菜宅、望安菜宅、赤馬菜宅、西嶼竹灣花生、湖西風茹草、七美火龍果、白沙絲瓜、望安酸瓜，東吉風茹茶極品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268760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澎湖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大不可錯過（沿菊推薦）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755576" y="1772816"/>
          <a:ext cx="7776864" cy="4290582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439678"/>
                <a:gridCol w="6337186"/>
              </a:tblGrid>
              <a:tr h="431856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推薦玩法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900579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海岸公路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七美東海岸、西嶼濱海公路、山水至鎖港濱海公路、湖西龍門至果葉自行車道</a:t>
                      </a:r>
                    </a:p>
                  </a:txBody>
                  <a:tcPr marL="68580" marR="68580" marT="0" marB="0" anchor="ctr"/>
                </a:tc>
              </a:tr>
              <a:tr h="431856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單車任我行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觀音亭自行車道、馬公至風櫃、西嶼濱海公路，離島過夜</a:t>
                      </a:r>
                    </a:p>
                  </a:txBody>
                  <a:tcPr marL="68580" marR="68580" marT="0" marB="0" anchor="ctr"/>
                </a:tc>
              </a:tr>
              <a:tr h="900579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（漁）市場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北辰市場、鎖港下午魚市、七美早市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、</a:t>
                      </a:r>
                      <a:endParaRPr lang="en-US" altLang="zh-TW" sz="1800" kern="1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馬公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第三漁市場、走動式魚市場</a:t>
                      </a:r>
                    </a:p>
                  </a:txBody>
                  <a:tcPr marL="68580" marR="68580" marT="0" marB="0" anchor="ctr"/>
                </a:tc>
              </a:tr>
              <a:tr h="431856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廟宇慶典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農曆</a:t>
                      </a:r>
                      <a:r>
                        <a:rPr lang="en-US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15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廟宇犒軍、廟會遶境、元宵乞</a:t>
                      </a: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龜</a:t>
                      </a:r>
                      <a:endParaRPr lang="en-US" altLang="zh-TW" sz="1800" kern="1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、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作醮、廟宇建築</a:t>
                      </a:r>
                    </a:p>
                  </a:txBody>
                  <a:tcPr marL="68580" marR="68580" marT="0" marB="0" anchor="ctr"/>
                </a:tc>
              </a:tr>
              <a:tr h="431856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休閒漁業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牽罟、踏浪、海釣、浮潛</a:t>
                      </a:r>
                    </a:p>
                  </a:txBody>
                  <a:tcPr marL="68580" marR="68580" marT="0" marB="0" anchor="ctr"/>
                </a:tc>
              </a:tr>
              <a:tr h="431856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黃昏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黃昏，坐著看海就是一種幸福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861047"/>
            <a:ext cx="2160240" cy="2634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268760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沿菊推薦每月旅遊賞玩精髓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55576" y="1772816"/>
          <a:ext cx="7560840" cy="468052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887950"/>
                <a:gridCol w="2115805"/>
                <a:gridCol w="3557085"/>
              </a:tblGrid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月份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賞玩精髓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推薦地點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風帆、觀浪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小門、風櫃、內垵遊憩區、龍門鼓浪、奎壁山</a:t>
                      </a:r>
                    </a:p>
                  </a:txBody>
                  <a:tcPr marL="63500" marR="63500" marT="0" marB="0" anchor="ctr"/>
                </a:tc>
              </a:tr>
              <a:tr h="7200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元宵乞龜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外垵漁火、山水金龜、鎖港金龜及澎湖各廟宇元宵慶典串連路線</a:t>
                      </a:r>
                    </a:p>
                  </a:txBody>
                  <a:tcPr marL="63500" marR="6350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機票</a:t>
                      </a: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住宿折扣戰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搶便宜機票住宿方案</a:t>
                      </a:r>
                    </a:p>
                  </a:txBody>
                  <a:tcPr marL="63500" marR="6350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花火節開鑼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馬公觀音亭</a:t>
                      </a:r>
                    </a:p>
                  </a:txBody>
                  <a:tcPr marL="63500" marR="63500" marT="0" marB="0" anchor="ctr"/>
                </a:tc>
              </a:tr>
              <a:tr h="14401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5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天人菊盛開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望安布袋港、西嶼橫礁暨內垵遊憩區、湖西龍門至果葉濱海公路、風櫃無名港、青螺虎頭山、農業改良場</a:t>
                      </a:r>
                    </a:p>
                  </a:txBody>
                  <a:tcPr marL="63500" marR="63500" marT="0" marB="0" anchor="ctr"/>
                </a:tc>
              </a:tr>
              <a:tr h="7200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啃丁香、風茹茶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丁香：吉貝、赤崁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風茹茶：小門、吉貝、望安</a:t>
                      </a:r>
                    </a:p>
                  </a:txBody>
                  <a:tcPr marL="63500" marR="6350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11560" y="1268760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沿菊推薦每月旅遊賞玩精髓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55576" y="1772816"/>
          <a:ext cx="7560840" cy="460851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887950"/>
                <a:gridCol w="2115805"/>
                <a:gridCol w="3557085"/>
              </a:tblGrid>
              <a:tr h="3840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月份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賞玩精髓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推薦地點</a:t>
                      </a:r>
                    </a:p>
                  </a:txBody>
                  <a:tcPr marL="63500" marR="63500" marT="0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浮潛、沙灘、玩水、小管、曬魚、被曬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浮潛：七美、望安、山水、東海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小管：沙港、鎖港、馬公、菜市場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曬魚：外垵、時裡、吉貝、七美</a:t>
                      </a:r>
                    </a:p>
                  </a:txBody>
                  <a:tcPr marL="63500" marR="63500" marT="0" marB="0" anchor="ctr"/>
                </a:tc>
              </a:tr>
              <a:tr h="7680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花生、酸瓜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花生：西嶼竹灣、湖西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酸瓜：望安</a:t>
                      </a:r>
                    </a:p>
                  </a:txBody>
                  <a:tcPr marL="63500" marR="63500" marT="0" marB="0" anchor="ctr"/>
                </a:tc>
              </a:tr>
              <a:tr h="7680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夕陽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西嶼沿線西邊海岸、觀音亭、風櫃、離島</a:t>
                      </a:r>
                    </a:p>
                  </a:txBody>
                  <a:tcPr marL="63500" marR="63500" marT="0" marB="0" anchor="ctr"/>
                </a:tc>
              </a:tr>
              <a:tr h="7680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季風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中屯風車、小門、西嶼燈塔、跨海大橋</a:t>
                      </a:r>
                    </a:p>
                  </a:txBody>
                  <a:tcPr marL="63500" marR="63500" marT="0" marB="0" anchor="ctr"/>
                </a:tc>
              </a:tr>
              <a:tr h="3840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11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土魠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菜市場、各餐廳、第三漁港早市</a:t>
                      </a:r>
                    </a:p>
                  </a:txBody>
                  <a:tcPr marL="63500" marR="63500" marT="0" marB="0" anchor="ctr"/>
                </a:tc>
              </a:tr>
              <a:tr h="3840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lang="zh-TW" sz="1800" b="1" kern="1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茼蒿、海菜、菜繭</a:t>
                      </a:r>
                    </a:p>
                  </a:txBody>
                  <a:tcPr marL="63500" marR="6350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菜市場、各餐廳</a:t>
                      </a:r>
                    </a:p>
                  </a:txBody>
                  <a:tcPr marL="63500" marR="6350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3347864" y="1700808"/>
            <a:ext cx="3096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sz="32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吃的學問</a:t>
            </a:r>
            <a:r>
              <a:rPr lang="en-US" altLang="zh-TW" sz="32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zh-TW" sz="3200" b="1" dirty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3933056"/>
            <a:ext cx="2160240" cy="2297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284984"/>
            <a:ext cx="2298341" cy="3023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1907704" y="2492896"/>
            <a:ext cx="54726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吃得新鮮、吃得在時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吃得歷史、吃得傳統</a:t>
            </a:r>
            <a:endParaRPr lang="zh-TW" altLang="zh-TW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611560" y="1196752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在地老滋味：</a:t>
            </a:r>
            <a:endParaRPr lang="zh-TW" altLang="zh-TW" sz="2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683568" y="1628801"/>
          <a:ext cx="7992888" cy="496854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124692"/>
                <a:gridCol w="2088538"/>
                <a:gridCol w="3779658"/>
              </a:tblGrid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名稱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最佳品嚐季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推薦品嚐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</a:tr>
              <a:tr h="642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排骨麵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案山排骨麵、階梯排骨麵、機場排骨麵</a:t>
                      </a:r>
                    </a:p>
                  </a:txBody>
                  <a:tcPr marL="68580" marR="68580" marT="0" marB="0" anchor="ctr"/>
                </a:tc>
              </a:tr>
              <a:tr h="6857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魚乾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月至</a:t>
                      </a:r>
                      <a:r>
                        <a:rPr lang="en-US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時裡曬魚場</a:t>
                      </a:r>
                      <a:r>
                        <a:rPr lang="zh-TW" sz="1600" kern="100" dirty="0">
                          <a:latin typeface="微軟正黑體" pitchFamily="34" charset="-120"/>
                          <a:ea typeface="微軟正黑體" pitchFamily="34" charset="-120"/>
                        </a:rPr>
                        <a:t>（四破、臭肉）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、赤崁及吉貝曬魚</a:t>
                      </a:r>
                      <a:r>
                        <a:rPr lang="zh-TW" sz="1600" kern="100" dirty="0">
                          <a:latin typeface="微軟正黑體" pitchFamily="34" charset="-120"/>
                          <a:ea typeface="微軟正黑體" pitchFamily="34" charset="-120"/>
                        </a:rPr>
                        <a:t>（</a:t>
                      </a:r>
                      <a:r>
                        <a:rPr lang="zh-TW" sz="16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丁香）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、望安</a:t>
                      </a:r>
                      <a:r>
                        <a:rPr lang="zh-TW" sz="1600" kern="100" dirty="0">
                          <a:latin typeface="微軟正黑體" pitchFamily="34" charset="-120"/>
                          <a:ea typeface="微軟正黑體" pitchFamily="34" charset="-120"/>
                        </a:rPr>
                        <a:t>（烤象魚乾）</a:t>
                      </a:r>
                    </a:p>
                  </a:txBody>
                  <a:tcPr marL="68580" marR="68580" marT="0" marB="0" anchor="ctr"/>
                </a:tc>
              </a:tr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黑糖糕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水月堂、春仁、源利軒</a:t>
                      </a:r>
                    </a:p>
                  </a:txBody>
                  <a:tcPr marL="68580" marR="68580" marT="0" marB="0" anchor="ctr"/>
                </a:tc>
              </a:tr>
              <a:tr h="571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冬瓜糕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  <a:endParaRPr lang="en-US" altLang="zh-TW" sz="1800" kern="1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（</a:t>
                      </a:r>
                      <a:r>
                        <a:rPr lang="zh-TW" sz="1400" kern="100" dirty="0">
                          <a:latin typeface="微軟正黑體" pitchFamily="34" charset="-120"/>
                          <a:ea typeface="微軟正黑體" pitchFamily="34" charset="-120"/>
                        </a:rPr>
                        <a:t>中秋前後最佳）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阿志、新清泰、泉利</a:t>
                      </a:r>
                    </a:p>
                  </a:txBody>
                  <a:tcPr marL="68580" marR="68580" marT="0" marB="0" anchor="ctr"/>
                </a:tc>
              </a:tr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鹹餅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盛興、長春、萬泰</a:t>
                      </a:r>
                    </a:p>
                  </a:txBody>
                  <a:tcPr marL="68580" marR="68580" marT="0" marB="0" anchor="ctr"/>
                </a:tc>
              </a:tr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花生酥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正一</a:t>
                      </a:r>
                    </a:p>
                  </a:txBody>
                  <a:tcPr marL="68580" marR="68580" marT="0" marB="0" anchor="ctr"/>
                </a:tc>
              </a:tr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干貝醬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高林、北海道、新臺澎</a:t>
                      </a:r>
                    </a:p>
                  </a:txBody>
                  <a:tcPr marL="68580" marR="68580" marT="0" marB="0" anchor="ctr"/>
                </a:tc>
              </a:tr>
              <a:tr h="5696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炸棗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福榮炸棗、旭西炸棗、永達炸棗</a:t>
                      </a:r>
                    </a:p>
                  </a:txBody>
                  <a:tcPr marL="68580" marR="68580" marT="0" marB="0" anchor="ctr"/>
                </a:tc>
              </a:tr>
              <a:tr h="5696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炸粿、米糕炸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全年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案山阿婆、四眼井老店、滿拿炸粿</a:t>
                      </a:r>
                    </a:p>
                  </a:txBody>
                  <a:tcPr marL="68580" marR="68580" marT="0" marB="0" anchor="ctr"/>
                </a:tc>
              </a:tr>
              <a:tr h="3214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仙人掌冰沙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夏季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易家、小門、東嶼坪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39552" y="148478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本</a:t>
            </a:r>
            <a:r>
              <a:rPr lang="zh-TW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島北</a:t>
            </a:r>
            <a:r>
              <a:rPr lang="zh-TW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環</a:t>
            </a:r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1916832"/>
            <a:ext cx="3672408" cy="4521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花媽大腸包小腸</a:t>
            </a: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清峰小吃部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美東芳牛肉麵（滷味）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港子阿志冬瓜糕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小門阿虹仙人掌冰</a:t>
            </a: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小門秀鳳姐稍酒螺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竹灣大義宮旁漁翁島特產行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池東枕頭餅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二崁杏仁茶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外垵滿拿炸粿</a:t>
            </a:r>
          </a:p>
        </p:txBody>
      </p:sp>
      <p:pic>
        <p:nvPicPr>
          <p:cNvPr id="24578" name="Picture 2" descr="http://blog.yimg.com/2/Vbi3_Gh7s5.u7TmLE8KsMmkh0FEg_VIiXplgjpKRcKLTpMstlHq8rg--/40/l/NpnVcbY52OZOdRZ84Owh0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44824"/>
            <a:ext cx="2006872" cy="1505154"/>
          </a:xfrm>
          <a:prstGeom prst="rect">
            <a:avLst/>
          </a:prstGeom>
          <a:noFill/>
        </p:spPr>
      </p:pic>
      <p:pic>
        <p:nvPicPr>
          <p:cNvPr id="24580" name="Picture 4" descr="http://www.phsea.com.tw/mediawiki/images/thumb/1/16/%E9%98%BF%E8%99%B9%E4%BB%99%E4%BA%BA%E6%8E%8C%E5%86%B0-03.jpg/800px-%E9%98%BF%E8%99%B9%E4%BB%99%E4%BA%BA%E6%8E%8C%E5%86%B0-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67735" y="1844823"/>
            <a:ext cx="2016224" cy="1512168"/>
          </a:xfrm>
          <a:prstGeom prst="rect">
            <a:avLst/>
          </a:prstGeom>
          <a:noFill/>
        </p:spPr>
      </p:pic>
      <p:pic>
        <p:nvPicPr>
          <p:cNvPr id="24582" name="Picture 6" descr="枕頭餅一包70元"/>
          <p:cNvPicPr>
            <a:picLocks noChangeAspect="1" noChangeArrowheads="1"/>
          </p:cNvPicPr>
          <p:nvPr/>
        </p:nvPicPr>
        <p:blipFill>
          <a:blip r:embed="rId5" cstate="print"/>
          <a:srcRect l="5714" t="9484" r="5714" b="10848"/>
          <a:stretch>
            <a:fillRect/>
          </a:stretch>
        </p:blipFill>
        <p:spPr bwMode="auto">
          <a:xfrm>
            <a:off x="4568570" y="3501007"/>
            <a:ext cx="2019653" cy="2736304"/>
          </a:xfrm>
          <a:prstGeom prst="rect">
            <a:avLst/>
          </a:prstGeom>
          <a:noFill/>
        </p:spPr>
      </p:pic>
      <p:pic>
        <p:nvPicPr>
          <p:cNvPr id="24584" name="Picture 8" descr="二崁杏仁茶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501007"/>
            <a:ext cx="2016224" cy="2690399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350416"/>
            <a:ext cx="1804280" cy="215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39552" y="148478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本島</a:t>
            </a:r>
            <a:r>
              <a:rPr lang="zh-TW" altLang="en-US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南</a:t>
            </a:r>
            <a:r>
              <a:rPr lang="zh-TW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環</a:t>
            </a:r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1916832"/>
            <a:ext cx="3672408" cy="3144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案山阿婆炸粿</a:t>
            </a:r>
            <a:r>
              <a:rPr lang="zh-TW" altLang="zh-TW" sz="16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zh-TW" altLang="zh-TW" sz="16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炸粿與魚粿）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烏崁小樹下肉餅</a:t>
            </a:r>
            <a:r>
              <a:rPr lang="zh-TW" altLang="zh-TW" sz="16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（肉餅與韭菜盒）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烏崁三凱餅店</a:t>
            </a:r>
            <a:r>
              <a:rPr lang="zh-TW" altLang="zh-TW" sz="16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（菊花餅與花生脆餅）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時裡曬漁場四破魚干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風櫃要膳蛋</a:t>
            </a:r>
          </a:p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風櫃烤魷魚</a:t>
            </a:r>
          </a:p>
          <a:p>
            <a:pPr>
              <a:lnSpc>
                <a:spcPts val="3400"/>
              </a:lnSpc>
            </a:pP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6626" name="Picture 2" descr="等待肉餅與韮菜盒"/>
          <p:cNvPicPr>
            <a:picLocks noChangeAspect="1" noChangeArrowheads="1"/>
          </p:cNvPicPr>
          <p:nvPr/>
        </p:nvPicPr>
        <p:blipFill>
          <a:blip r:embed="rId3" cstate="print"/>
          <a:srcRect l="11474" b="8670"/>
          <a:stretch>
            <a:fillRect/>
          </a:stretch>
        </p:blipFill>
        <p:spPr bwMode="auto">
          <a:xfrm>
            <a:off x="5076056" y="1412776"/>
            <a:ext cx="3333638" cy="2304256"/>
          </a:xfrm>
          <a:prstGeom prst="rect">
            <a:avLst/>
          </a:prstGeom>
          <a:noFill/>
        </p:spPr>
      </p:pic>
      <p:pic>
        <p:nvPicPr>
          <p:cNvPr id="26628" name="Picture 4" descr="專心炸粿的阿嬤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933056"/>
            <a:ext cx="3336032" cy="2502025"/>
          </a:xfrm>
          <a:prstGeom prst="rect">
            <a:avLst/>
          </a:prstGeom>
          <a:noFill/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8632">
            <a:off x="3457194" y="3212976"/>
            <a:ext cx="1748774" cy="319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39552" y="1484784"/>
            <a:ext cx="1425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en-US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湖西線</a:t>
            </a:r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1916833"/>
            <a:ext cx="367240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家竹黑砂糖冰隘門分店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龍門觀音廟前烤肉三明治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龍門炸粿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湖西清仔大腸包小腸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湖西福榮炸粿、旭西炸棗</a:t>
            </a:r>
          </a:p>
          <a:p>
            <a:pPr>
              <a:lnSpc>
                <a:spcPts val="3400"/>
              </a:lnSpc>
            </a:pP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04048" y="1484784"/>
            <a:ext cx="1117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en-US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望安</a:t>
            </a:r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20072" y="1916833"/>
            <a:ext cx="367240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將軍肉包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金菊、紅叢爆米花球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花宅現蒸黑糖糕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花宅酸瓜（六月至七月限定）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烤象魚干（岩川餐廳）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石蚵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（岩川餐廳）</a:t>
            </a: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8674" name="Picture 2" descr="http://www.phsea.com.tw/mediawiki/images/thumb/d/d2/%E5%AE%B6%E7%AB%B95.JPG/710px-%E5%AE%B6%E7%AB%B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578" y="5025008"/>
            <a:ext cx="2009213" cy="1344191"/>
          </a:xfrm>
          <a:prstGeom prst="rect">
            <a:avLst/>
          </a:prstGeom>
          <a:noFill/>
        </p:spPr>
      </p:pic>
      <p:pic>
        <p:nvPicPr>
          <p:cNvPr id="28676" name="Picture 4" descr="剛出爐的包子饅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023772"/>
            <a:ext cx="2001725" cy="1338654"/>
          </a:xfrm>
          <a:prstGeom prst="rect">
            <a:avLst/>
          </a:prstGeom>
          <a:noFill/>
        </p:spPr>
      </p:pic>
      <p:pic>
        <p:nvPicPr>
          <p:cNvPr id="28678" name="Picture 6" descr="http://www.longmenhouse.com.tw/sites/all/themes/uxbase/images/blog/2007/2007-04/2007-04-10-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022748"/>
            <a:ext cx="1762757" cy="1322068"/>
          </a:xfrm>
          <a:prstGeom prst="rect">
            <a:avLst/>
          </a:prstGeom>
          <a:noFill/>
        </p:spPr>
      </p:pic>
      <p:pic>
        <p:nvPicPr>
          <p:cNvPr id="28680" name="Picture 8" descr="DSC_4154.jpg">
            <a:hlinkClick r:id="rId6" tooltip="DSC_4154.jpg"/>
          </p:cNvPr>
          <p:cNvPicPr>
            <a:picLocks noChangeAspect="1" noChangeArrowheads="1"/>
          </p:cNvPicPr>
          <p:nvPr/>
        </p:nvPicPr>
        <p:blipFill>
          <a:blip r:embed="rId7" cstate="print"/>
          <a:srcRect l="6048" t="6651" r="6257" b="6887"/>
          <a:stretch>
            <a:fillRect/>
          </a:stretch>
        </p:blipFill>
        <p:spPr bwMode="auto">
          <a:xfrm>
            <a:off x="6588224" y="5013176"/>
            <a:ext cx="2034686" cy="1368151"/>
          </a:xfrm>
          <a:prstGeom prst="rect">
            <a:avLst/>
          </a:prstGeom>
          <a:noFill/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2780928"/>
            <a:ext cx="1992221" cy="226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39552" y="1484784"/>
            <a:ext cx="1117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en-US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七美</a:t>
            </a:r>
            <a:r>
              <a:rPr lang="en-US" altLang="zh-TW" b="1" spc="6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1916833"/>
            <a:ext cx="3672408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七美小管絲</a:t>
            </a:r>
            <a:r>
              <a:rPr lang="zh-TW" altLang="zh-TW" sz="16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（夏季限定）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七美石獅石花冰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七美火龍果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七美炸臭肉魚乾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阿芬早餐店肉餅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阿真豆花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阿婆肉粽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潮洲麵</a:t>
            </a: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金城餐廳七美土羊肉爐</a:t>
            </a:r>
            <a:r>
              <a:rPr lang="zh-TW" altLang="zh-TW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（冬季限定）</a:t>
            </a:r>
          </a:p>
        </p:txBody>
      </p:sp>
      <p:sp>
        <p:nvSpPr>
          <p:cNvPr id="7" name="矩形 6"/>
          <p:cNvSpPr/>
          <p:nvPr/>
        </p:nvSpPr>
        <p:spPr>
          <a:xfrm>
            <a:off x="4734846" y="1484784"/>
            <a:ext cx="1117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鳥嶼</a:t>
            </a:r>
            <a:r>
              <a:rPr lang="en-US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b="1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50870" y="1844824"/>
            <a:ext cx="3672408" cy="472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碼頭鐘螺現挖</a:t>
            </a:r>
          </a:p>
        </p:txBody>
      </p:sp>
      <p:sp>
        <p:nvSpPr>
          <p:cNvPr id="11" name="矩形 10"/>
          <p:cNvSpPr/>
          <p:nvPr/>
        </p:nvSpPr>
        <p:spPr>
          <a:xfrm>
            <a:off x="4734846" y="2420888"/>
            <a:ext cx="1117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吉貝</a:t>
            </a:r>
            <a:r>
              <a:rPr lang="en-US" altLang="zh-TW" b="1" spc="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b="1" spc="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50870" y="2739258"/>
            <a:ext cx="3672408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風茹茶</a:t>
            </a:r>
            <a:endParaRPr lang="zh-TW" altLang="zh-TW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en-US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丁香料理</a:t>
            </a:r>
          </a:p>
        </p:txBody>
      </p:sp>
      <p:pic>
        <p:nvPicPr>
          <p:cNvPr id="27650" name="Picture 2" descr="包裝後的七美小管絲"/>
          <p:cNvPicPr>
            <a:picLocks noChangeAspect="1" noChangeArrowheads="1"/>
          </p:cNvPicPr>
          <p:nvPr/>
        </p:nvPicPr>
        <p:blipFill>
          <a:blip r:embed="rId3" cstate="print"/>
          <a:srcRect l="7087" t="6631" r="10226" b="13791"/>
          <a:stretch>
            <a:fillRect/>
          </a:stretch>
        </p:blipFill>
        <p:spPr bwMode="auto">
          <a:xfrm>
            <a:off x="4716016" y="3789040"/>
            <a:ext cx="1995222" cy="1368152"/>
          </a:xfrm>
          <a:prstGeom prst="rect">
            <a:avLst/>
          </a:prstGeom>
          <a:noFill/>
        </p:spPr>
      </p:pic>
      <p:pic>
        <p:nvPicPr>
          <p:cNvPr id="27654" name="Picture 6" descr="七美潮州麵"/>
          <p:cNvPicPr>
            <a:picLocks noChangeAspect="1" noChangeArrowheads="1"/>
          </p:cNvPicPr>
          <p:nvPr/>
        </p:nvPicPr>
        <p:blipFill>
          <a:blip r:embed="rId4" cstate="print"/>
          <a:srcRect l="7087" t="6780" r="7864" b="8468"/>
          <a:stretch>
            <a:fillRect/>
          </a:stretch>
        </p:blipFill>
        <p:spPr bwMode="auto">
          <a:xfrm>
            <a:off x="6794675" y="3789040"/>
            <a:ext cx="1970139" cy="1368152"/>
          </a:xfrm>
          <a:prstGeom prst="rect">
            <a:avLst/>
          </a:prstGeom>
          <a:noFill/>
        </p:spPr>
      </p:pic>
      <p:pic>
        <p:nvPicPr>
          <p:cNvPr id="27658" name="Picture 10" descr="http://www.phsea.com.tw/mediawiki/images/thumb/7/76/%E7%9F%B3%E7%8D%85%E6%94%A4%E8%B2%A9_2.jpg/320px-%E7%9F%B3%E7%8D%85%E6%94%A4%E8%B2%A9_2.jpg"/>
          <p:cNvPicPr>
            <a:picLocks noChangeAspect="1" noChangeArrowheads="1"/>
          </p:cNvPicPr>
          <p:nvPr/>
        </p:nvPicPr>
        <p:blipFill>
          <a:blip r:embed="rId5" cstate="print"/>
          <a:srcRect l="7087" t="9569" r="7864" b="13875"/>
          <a:stretch>
            <a:fillRect/>
          </a:stretch>
        </p:blipFill>
        <p:spPr bwMode="auto">
          <a:xfrm>
            <a:off x="4716016" y="5229200"/>
            <a:ext cx="1994400" cy="1329600"/>
          </a:xfrm>
          <a:prstGeom prst="rect">
            <a:avLst/>
          </a:prstGeom>
          <a:noFill/>
        </p:spPr>
      </p:pic>
      <p:pic>
        <p:nvPicPr>
          <p:cNvPr id="27660" name="Picture 12" descr="http://www.phsea.com.tw/mediawiki/images/thumb/a/a0/%E4%B8%83%E7%BE%8E%E7%82%B8%E9%AD%B7%E9%AD%9A_2.jpg/320px-%E4%B8%83%E7%BE%8E%E7%82%B8%E9%AD%B7%E9%AD%9A_2.jpg"/>
          <p:cNvPicPr>
            <a:picLocks noChangeAspect="1" noChangeArrowheads="1"/>
          </p:cNvPicPr>
          <p:nvPr/>
        </p:nvPicPr>
        <p:blipFill>
          <a:blip r:embed="rId6" cstate="print"/>
          <a:srcRect l="7087" t="9569" r="7864" b="13875"/>
          <a:stretch>
            <a:fillRect/>
          </a:stretch>
        </p:blipFill>
        <p:spPr bwMode="auto">
          <a:xfrm>
            <a:off x="6804248" y="5229200"/>
            <a:ext cx="1944216" cy="1368152"/>
          </a:xfrm>
          <a:prstGeom prst="rect">
            <a:avLst/>
          </a:prstGeom>
          <a:noFill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636912"/>
            <a:ext cx="1643402" cy="2753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14" name="矩形 13"/>
          <p:cNvSpPr/>
          <p:nvPr/>
        </p:nvSpPr>
        <p:spPr>
          <a:xfrm>
            <a:off x="611560" y="1484784"/>
            <a:ext cx="4801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600" b="1" dirty="0">
                <a:latin typeface="微軟正黑體" pitchFamily="34" charset="-120"/>
                <a:ea typeface="微軟正黑體" pitchFamily="34" charset="-120"/>
              </a:rPr>
              <a:t>澎湖自助旅行</a:t>
            </a:r>
            <a:r>
              <a:rPr lang="zh-TW" altLang="zh-TW" sz="3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八大盲點</a:t>
            </a:r>
          </a:p>
        </p:txBody>
      </p:sp>
      <p:sp>
        <p:nvSpPr>
          <p:cNvPr id="16" name="矩形 15"/>
          <p:cNvSpPr/>
          <p:nvPr/>
        </p:nvSpPr>
        <p:spPr>
          <a:xfrm>
            <a:off x="683568" y="234888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以為小叮噹：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景點黑白排，呼叫任意門。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復仇者聯盟：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從早拼到晚，蠻牛也不夠。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黑暗騎士：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不做功課，再好的地圖也枉然。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無敵海賊王：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天天出海，想當海賊王。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355976" y="2348880"/>
            <a:ext cx="39604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開起烤肉攤：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向太陽怒吼，結局總是被陽光揍。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傷金酒店：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住宿貴鬆鬆，卻只拿來睡覺。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ALL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奔將：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通通跑，不如通通好。</a:t>
            </a:r>
          </a:p>
          <a:p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使用均富卡：</a:t>
            </a: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敗家不截至，去澎湖像去日本。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" name="橢圓 19"/>
          <p:cNvSpPr/>
          <p:nvPr/>
        </p:nvSpPr>
        <p:spPr>
          <a:xfrm>
            <a:off x="2123728" y="2276872"/>
            <a:ext cx="360040" cy="36004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笑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2" name="橢圓 21"/>
          <p:cNvSpPr/>
          <p:nvPr/>
        </p:nvSpPr>
        <p:spPr>
          <a:xfrm>
            <a:off x="2123728" y="3094892"/>
            <a:ext cx="360040" cy="36004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倒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橢圓 22"/>
          <p:cNvSpPr/>
          <p:nvPr/>
        </p:nvSpPr>
        <p:spPr>
          <a:xfrm>
            <a:off x="1907704" y="3953022"/>
            <a:ext cx="360040" cy="36004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盲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橢圓 24"/>
          <p:cNvSpPr/>
          <p:nvPr/>
        </p:nvSpPr>
        <p:spPr>
          <a:xfrm>
            <a:off x="2123728" y="4771042"/>
            <a:ext cx="360040" cy="36004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暈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8" name="橢圓 27"/>
          <p:cNvSpPr/>
          <p:nvPr/>
        </p:nvSpPr>
        <p:spPr>
          <a:xfrm>
            <a:off x="5796136" y="2276872"/>
            <a:ext cx="360040" cy="36004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痛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橢圓 29"/>
          <p:cNvSpPr/>
          <p:nvPr/>
        </p:nvSpPr>
        <p:spPr>
          <a:xfrm>
            <a:off x="5580112" y="3094892"/>
            <a:ext cx="360040" cy="36004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窮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橢圓 30"/>
          <p:cNvSpPr/>
          <p:nvPr/>
        </p:nvSpPr>
        <p:spPr>
          <a:xfrm>
            <a:off x="5508104" y="3953022"/>
            <a:ext cx="360040" cy="36004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累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" name="橢圓 32"/>
          <p:cNvSpPr/>
          <p:nvPr/>
        </p:nvSpPr>
        <p:spPr>
          <a:xfrm>
            <a:off x="5817346" y="4771042"/>
            <a:ext cx="360040" cy="36004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空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69990" y="3789040"/>
            <a:ext cx="1865785" cy="223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14" name="矩形 13"/>
          <p:cNvSpPr/>
          <p:nvPr/>
        </p:nvSpPr>
        <p:spPr>
          <a:xfrm>
            <a:off x="2195736" y="1412776"/>
            <a:ext cx="49487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zh-TW" sz="36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表訂官方觀光活動</a:t>
            </a:r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827584" y="2204864"/>
          <a:ext cx="7920880" cy="4176469"/>
        </p:xfrm>
        <a:graphic>
          <a:graphicData uri="http://schemas.openxmlformats.org/drawingml/2006/table">
            <a:tbl>
              <a:tblPr>
                <a:tableStyleId>{327F97BB-C833-4FB7-BDE5-3F7075034690}</a:tableStyleId>
              </a:tblPr>
              <a:tblGrid>
                <a:gridCol w="1977852"/>
                <a:gridCol w="2216558"/>
                <a:gridCol w="3726470"/>
              </a:tblGrid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FFFF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時間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FFFF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內容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FFFF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洽詢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月至</a:t>
                      </a:r>
                      <a:r>
                        <a:rPr lang="en-US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澎湖花火節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旅遊處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月至</a:t>
                      </a: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丁香季暨絲瓜節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白沙鄉公所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月至</a:t>
                      </a: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風浪板體驗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澎管處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月至</a:t>
                      </a: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海龜生態研習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澎管處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風茹季暨童玩節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湖西鄉公所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沙灘情人節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澎管處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秋季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菊島文藝季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旅遊處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秋季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泳渡澎湖灣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教育處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冬季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澎湖國際馬拉松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教育處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latin typeface="微軟正黑體" pitchFamily="34" charset="-120"/>
                          <a:ea typeface="微軟正黑體" pitchFamily="34" charset="-120"/>
                        </a:rPr>
                        <a:t>冬季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國際風浪板大賽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微軟正黑體" pitchFamily="34" charset="-120"/>
                          <a:ea typeface="微軟正黑體" pitchFamily="34" charset="-120"/>
                        </a:rPr>
                        <a:t>教育處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1124744"/>
            <a:ext cx="1879761" cy="200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467544" y="4005064"/>
            <a:ext cx="8424936" cy="252028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14" name="矩形 13"/>
          <p:cNvSpPr/>
          <p:nvPr/>
        </p:nvSpPr>
        <p:spPr>
          <a:xfrm>
            <a:off x="1835696" y="1412776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沿著菊島旅行與澎湖的明日</a:t>
            </a:r>
          </a:p>
        </p:txBody>
      </p:sp>
      <p:sp>
        <p:nvSpPr>
          <p:cNvPr id="6" name="橢圓 5"/>
          <p:cNvSpPr/>
          <p:nvPr/>
        </p:nvSpPr>
        <p:spPr>
          <a:xfrm>
            <a:off x="611560" y="2204864"/>
            <a:ext cx="1512168" cy="151216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資訊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深化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2267744" y="2204864"/>
            <a:ext cx="1512168" cy="1512168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服務質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化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3923928" y="2204864"/>
            <a:ext cx="1512168" cy="1512168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創意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量化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5580112" y="2204864"/>
            <a:ext cx="1512168" cy="1512168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議題激化</a:t>
            </a:r>
            <a:endParaRPr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橢圓 9"/>
          <p:cNvSpPr/>
          <p:nvPr/>
        </p:nvSpPr>
        <p:spPr>
          <a:xfrm>
            <a:off x="7236296" y="2204864"/>
            <a:ext cx="1512168" cy="151216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澎湖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活化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11560" y="4077072"/>
            <a:ext cx="8064896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900"/>
              </a:lnSpc>
            </a:pPr>
            <a:r>
              <a:rPr lang="zh-TW" altLang="zh-TW" dirty="0">
                <a:latin typeface="微軟正黑體" pitchFamily="34" charset="-120"/>
                <a:ea typeface="微軟正黑體" pitchFamily="34" charset="-120"/>
              </a:rPr>
              <a:t>我們以可以被理解與快樂傳播的形式，讓澎湖之美慢慢暈開，讓所有學術的、教育的、理想模型的、生態捍衛的、文化堅持的，都可以透過沿著菊島旅行網站，以最有效率與最容易被接受的形式感染更多人。</a:t>
            </a:r>
          </a:p>
          <a:p>
            <a:pPr>
              <a:lnSpc>
                <a:spcPts val="2900"/>
              </a:lnSpc>
            </a:pP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 </a:t>
            </a:r>
            <a:endParaRPr lang="zh-TW" altLang="zh-TW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900"/>
              </a:lnSpc>
            </a:pP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沿著菊島旅行地二網</a:t>
            </a: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 err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en-US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菊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島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en-US" altLang="zh-TW" sz="2400" b="1" u="sng" dirty="0" smtClean="0">
                <a:latin typeface="微軟正黑體" pitchFamily="34" charset="-120"/>
                <a:ea typeface="微軟正黑體" pitchFamily="34" charset="-120"/>
                <a:hlinkClick r:id="rId3"/>
              </a:rPr>
              <a:t>http</a:t>
            </a:r>
            <a:r>
              <a:rPr lang="en-US" altLang="zh-TW" sz="2400" b="1" u="sng" dirty="0">
                <a:latin typeface="微軟正黑體" pitchFamily="34" charset="-120"/>
                <a:ea typeface="微軟正黑體" pitchFamily="34" charset="-120"/>
                <a:hlinkClick r:id="rId3"/>
              </a:rPr>
              <a:t>://</a:t>
            </a:r>
            <a:r>
              <a:rPr lang="en-US" altLang="zh-TW" sz="2400" b="1" u="sng" dirty="0" smtClean="0">
                <a:latin typeface="微軟正黑體" pitchFamily="34" charset="-120"/>
                <a:ea typeface="微軟正黑體" pitchFamily="34" charset="-120"/>
                <a:hlinkClick r:id="rId3"/>
              </a:rPr>
              <a:t>www.phsea.net</a:t>
            </a:r>
            <a:endParaRPr lang="zh-TW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900"/>
              </a:lnSpc>
            </a:pP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結合更聰明、更強大的搜尋引擎、結合澎湖未來文創市集的新網站</a:t>
            </a:r>
            <a:r>
              <a:rPr lang="zh-TW" altLang="zh-TW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zh-TW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 descr="C:\Users\user\Desktop\2013.02.28 澎湖自助旅行 PPT\圖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8136904" cy="4965331"/>
          </a:xfrm>
          <a:prstGeom prst="rect">
            <a:avLst/>
          </a:prstGeom>
          <a:noFill/>
        </p:spPr>
      </p:pic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645024"/>
            <a:ext cx="2160240" cy="2634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圓角矩形圖說文字 15"/>
          <p:cNvSpPr/>
          <p:nvPr/>
        </p:nvSpPr>
        <p:spPr>
          <a:xfrm rot="20155127">
            <a:off x="5956358" y="2721576"/>
            <a:ext cx="1719594" cy="1152128"/>
          </a:xfrm>
          <a:prstGeom prst="wedgeRoundRect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住宿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搜尋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pic>
        <p:nvPicPr>
          <p:cNvPr id="34817" name="Picture 1" descr="C:\Users\user\Desktop\2013.02.28 澎湖自助旅行 PPT\圖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56792"/>
            <a:ext cx="8352928" cy="383616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861047"/>
            <a:ext cx="2160240" cy="2634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圖說文字 4"/>
          <p:cNvSpPr/>
          <p:nvPr/>
        </p:nvSpPr>
        <p:spPr>
          <a:xfrm rot="20155127">
            <a:off x="5956358" y="2937599"/>
            <a:ext cx="1719594" cy="1152128"/>
          </a:xfrm>
          <a:prstGeom prst="wedgeRoundRectCallou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景點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搜尋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pic>
        <p:nvPicPr>
          <p:cNvPr id="32769" name="Picture 1" descr="C:\Users\user\Desktop\2013.02.28 澎湖自助旅行 PPT\圖三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340768"/>
            <a:ext cx="8136904" cy="4933805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861047"/>
            <a:ext cx="2160240" cy="2634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圖說文字 4"/>
          <p:cNvSpPr/>
          <p:nvPr/>
        </p:nvSpPr>
        <p:spPr>
          <a:xfrm rot="20155127">
            <a:off x="5956358" y="2937599"/>
            <a:ext cx="1719594" cy="1152128"/>
          </a:xfrm>
          <a:prstGeom prst="wedgeRoundRect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美食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搜尋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67544" y="1988840"/>
            <a:ext cx="8424936" cy="4536504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1835696" y="1412776"/>
            <a:ext cx="5872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zh-TW" sz="36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沿著菊島旅行活動預告</a:t>
            </a:r>
          </a:p>
        </p:txBody>
      </p:sp>
      <p:sp>
        <p:nvSpPr>
          <p:cNvPr id="5" name="矩形 4"/>
          <p:cNvSpPr/>
          <p:nvPr/>
        </p:nvSpPr>
        <p:spPr>
          <a:xfrm>
            <a:off x="1187624" y="2132856"/>
            <a:ext cx="7056784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200" dirty="0" err="1" smtClean="0"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菊島開放試用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200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台灣巡迴講座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200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澎湖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大旅遊地圖發表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200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200" dirty="0" err="1" smtClean="0"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菊島網站正式開站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200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菊設文創春季聯合發表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花火十年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』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2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菊舍文創夏季聯合發表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澎湖漁村不說再見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』</a:t>
            </a:r>
          </a:p>
          <a:p>
            <a:pPr>
              <a:lnSpc>
                <a:spcPts val="3300"/>
              </a:lnSpc>
            </a:pPr>
            <a:r>
              <a:rPr lang="zh-TW" altLang="en-US" sz="22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點子沙龍創意聚會每月辦理</a:t>
            </a:r>
            <a:endParaRPr lang="en-US" altLang="zh-TW" sz="2200" b="1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2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澎澎灘夜尋月光浪漫登島計畫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2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前進花嶼，征服貓嶼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小島計畫</a:t>
            </a:r>
          </a:p>
          <a:p>
            <a:pPr>
              <a:lnSpc>
                <a:spcPts val="3300"/>
              </a:lnSpc>
            </a:pPr>
            <a:r>
              <a:rPr lang="en-US" altLang="zh-TW" sz="22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2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200" dirty="0" smtClean="0"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澎湖紅包發表</a:t>
            </a:r>
            <a:endParaRPr lang="zh-TW" altLang="en-US" sz="2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6296" y="4077072"/>
            <a:ext cx="1512168" cy="226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米可@設計區\設計資料\2013.01.31 一筆-i菊島網站橫幅修改\橫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226" cy="1124744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3203848" y="2420888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謝謝您的聆聽</a:t>
            </a:r>
            <a:endParaRPr lang="zh-TW" altLang="zh-TW" sz="3600" b="1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411760" y="3273312"/>
            <a:ext cx="972219" cy="1455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724128" y="3284984"/>
            <a:ext cx="1388883" cy="1480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971600" y="3212976"/>
            <a:ext cx="1388883" cy="1476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76256" y="2852936"/>
            <a:ext cx="1435179" cy="1887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499992" y="3284984"/>
            <a:ext cx="1280859" cy="145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563888" y="3212976"/>
            <a:ext cx="864090" cy="1576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2191</Words>
  <Application>Microsoft Office PowerPoint</Application>
  <PresentationFormat>如螢幕大小 (4:3)</PresentationFormat>
  <Paragraphs>333</Paragraphs>
  <Slides>24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Jing-Designs</dc:creator>
  <cp:lastModifiedBy>ebee</cp:lastModifiedBy>
  <cp:revision>28</cp:revision>
  <dcterms:created xsi:type="dcterms:W3CDTF">2013-02-28T09:50:24Z</dcterms:created>
  <dcterms:modified xsi:type="dcterms:W3CDTF">2013-02-28T11:58:54Z</dcterms:modified>
</cp:coreProperties>
</file>